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4" r:id="rId5"/>
    <p:sldId id="259" r:id="rId6"/>
    <p:sldId id="266" r:id="rId7"/>
    <p:sldId id="265" r:id="rId8"/>
    <p:sldId id="261" r:id="rId9"/>
    <p:sldId id="260" r:id="rId10"/>
    <p:sldId id="262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384" y="-1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084936-ED26-4BCC-A7E8-48E6E6516409}" type="datetimeFigureOut">
              <a:rPr lang="de-DE" smtClean="0"/>
              <a:t>09.06.2023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863AEB-DB02-43BD-BECF-CA3AEF23A6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287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325A5-DF0D-40B9-AF33-84143B4C2FB5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7537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5D82-CE87-48A2-9B67-1F1B4F5193C0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31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F1A5E-5BED-4C0E-9D42-FF55F6350C92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15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BD15C-455E-4162-A1F1-E163664DA0BB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012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35165-156E-48EB-8F3B-D92D11541075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88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13C15-9825-43E2-8F1F-B4002228DD84}" type="datetime1">
              <a:rPr lang="de-DE" smtClean="0"/>
              <a:t>09.06.2023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258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67FAA-BF78-4D30-819E-9AF2334238A0}" type="datetime1">
              <a:rPr lang="de-DE" smtClean="0"/>
              <a:t>09.06.2023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900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3936D-C6ED-4231-92C8-A3038D80C8D7}" type="datetime1">
              <a:rPr lang="de-DE" smtClean="0"/>
              <a:t>09.06.2023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5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8EF39-BB18-4D69-88C0-137533AC28B7}" type="datetime1">
              <a:rPr lang="de-DE" smtClean="0"/>
              <a:t>09.06.2023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7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37F3-757E-4E3F-87AA-B22A5694BAE4}" type="datetime1">
              <a:rPr lang="de-DE" smtClean="0"/>
              <a:t>09.06.2023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118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2501D-57C3-42D2-81AD-507590A12722}" type="datetime1">
              <a:rPr lang="de-DE" smtClean="0"/>
              <a:t>09.06.2023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83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CF686F68-9892-44FF-BEB5-FA1EDB02951C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961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 ftr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unebat.com/Info/Dance-of-the-Sugarplum-Fairy-the-Nutcracker-AniMelodies/6TXzdRa4mM19vjcxSBX343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70684C-3153-2F6D-7CE3-EC4ED328CF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Vinyl Playing">
            <a:extLst>
              <a:ext uri="{FF2B5EF4-FFF2-40B4-BE49-F238E27FC236}">
                <a16:creationId xmlns:a16="http://schemas.microsoft.com/office/drawing/2014/main" id="{6E041DAB-7F1F-12BC-554C-EACDA30B7B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513812A-E909-B195-BC2D-CC42ED328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0" cy="290697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C5176C-2EFB-26EE-8861-7B15DF1BE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3787253"/>
            <a:ext cx="12191998" cy="307074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8000"/>
                </a:srgbClr>
              </a:gs>
              <a:gs pos="92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BA940B-5831-2955-9DFC-285121448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2583" y="4729841"/>
            <a:ext cx="4649872" cy="1399792"/>
          </a:xfrm>
        </p:spPr>
        <p:txBody>
          <a:bodyPr>
            <a:normAutofit/>
          </a:bodyPr>
          <a:lstStyle/>
          <a:p>
            <a:pPr algn="r"/>
            <a:r>
              <a:rPr lang="de-DE" dirty="0">
                <a:solidFill>
                  <a:srgbClr val="FFFFFF"/>
                </a:solidFill>
              </a:rPr>
              <a:t>Audio </a:t>
            </a:r>
            <a:r>
              <a:rPr lang="de-DE" dirty="0" err="1">
                <a:solidFill>
                  <a:srgbClr val="FFFFFF"/>
                </a:solidFill>
              </a:rPr>
              <a:t>Similarity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ED803BD-3715-81FB-18C9-FC0D331499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231" y="1499876"/>
            <a:ext cx="3860969" cy="877503"/>
          </a:xfrm>
        </p:spPr>
        <p:txBody>
          <a:bodyPr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Philipp Dingfelder, Florian Frey, Frederick Neugebauer, Alisa Rogner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FD2C4A5-3834-6A11-3AF5-EF3EB1731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5811325" y="-3945761"/>
            <a:ext cx="547377" cy="10308977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9987788"/>
              <a:gd name="connsiteY0" fmla="*/ 2249229 h 4920343"/>
              <a:gd name="connsiteX1" fmla="*/ 1994 w 9987788"/>
              <a:gd name="connsiteY1" fmla="*/ 0 h 4920343"/>
              <a:gd name="connsiteX2" fmla="*/ 9987788 w 9987788"/>
              <a:gd name="connsiteY2" fmla="*/ 0 h 4920343"/>
              <a:gd name="connsiteX3" fmla="*/ 9987788 w 9987788"/>
              <a:gd name="connsiteY3" fmla="*/ 4920343 h 4920343"/>
              <a:gd name="connsiteX4" fmla="*/ 1994 w 9987788"/>
              <a:gd name="connsiteY4" fmla="*/ 4920343 h 4920343"/>
              <a:gd name="connsiteX5" fmla="*/ 1994 w 9987788"/>
              <a:gd name="connsiteY5" fmla="*/ 4119525 h 4920343"/>
              <a:gd name="connsiteX0" fmla="*/ 10003 w 9985823"/>
              <a:gd name="connsiteY0" fmla="*/ 2385996 h 4920343"/>
              <a:gd name="connsiteX1" fmla="*/ 29 w 9985823"/>
              <a:gd name="connsiteY1" fmla="*/ 0 h 4920343"/>
              <a:gd name="connsiteX2" fmla="*/ 9985823 w 9985823"/>
              <a:gd name="connsiteY2" fmla="*/ 0 h 4920343"/>
              <a:gd name="connsiteX3" fmla="*/ 9985823 w 9985823"/>
              <a:gd name="connsiteY3" fmla="*/ 4920343 h 4920343"/>
              <a:gd name="connsiteX4" fmla="*/ 29 w 9985823"/>
              <a:gd name="connsiteY4" fmla="*/ 4920343 h 4920343"/>
              <a:gd name="connsiteX5" fmla="*/ 29 w 9985823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5" fmla="*/ 191 w 9985985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0" fmla="*/ -1 w 9985793"/>
              <a:gd name="connsiteY0" fmla="*/ 0 h 4920343"/>
              <a:gd name="connsiteX1" fmla="*/ 9985793 w 9985793"/>
              <a:gd name="connsiteY1" fmla="*/ 0 h 4920343"/>
              <a:gd name="connsiteX2" fmla="*/ 9985793 w 9985793"/>
              <a:gd name="connsiteY2" fmla="*/ 4920343 h 4920343"/>
              <a:gd name="connsiteX0" fmla="*/ 0 w 2295500"/>
              <a:gd name="connsiteY0" fmla="*/ 0 h 4925526"/>
              <a:gd name="connsiteX1" fmla="*/ 2295500 w 2295500"/>
              <a:gd name="connsiteY1" fmla="*/ 5183 h 4925526"/>
              <a:gd name="connsiteX2" fmla="*/ 2295500 w 2295500"/>
              <a:gd name="connsiteY2" fmla="*/ 4925526 h 4925526"/>
              <a:gd name="connsiteX0" fmla="*/ 0 w 866754"/>
              <a:gd name="connsiteY0" fmla="*/ 2592 h 4920343"/>
              <a:gd name="connsiteX1" fmla="*/ 866754 w 866754"/>
              <a:gd name="connsiteY1" fmla="*/ 0 h 4920343"/>
              <a:gd name="connsiteX2" fmla="*/ 866754 w 866754"/>
              <a:gd name="connsiteY2" fmla="*/ 4920343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6754" h="4920343">
                <a:moveTo>
                  <a:pt x="0" y="2592"/>
                </a:moveTo>
                <a:lnTo>
                  <a:pt x="866754" y="0"/>
                </a:lnTo>
                <a:lnTo>
                  <a:pt x="866754" y="4920343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2A48CE9-5429-9F15-AD63-9CAD90AF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255236" y="914400"/>
            <a:ext cx="0" cy="3815441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840A4CF-C667-78FB-0832-B4BF4A16F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076984" y="1230922"/>
            <a:ext cx="3546752" cy="583967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9987788"/>
              <a:gd name="connsiteY0" fmla="*/ 2249229 h 4920343"/>
              <a:gd name="connsiteX1" fmla="*/ 1994 w 9987788"/>
              <a:gd name="connsiteY1" fmla="*/ 0 h 4920343"/>
              <a:gd name="connsiteX2" fmla="*/ 9987788 w 9987788"/>
              <a:gd name="connsiteY2" fmla="*/ 0 h 4920343"/>
              <a:gd name="connsiteX3" fmla="*/ 9987788 w 9987788"/>
              <a:gd name="connsiteY3" fmla="*/ 4920343 h 4920343"/>
              <a:gd name="connsiteX4" fmla="*/ 1994 w 9987788"/>
              <a:gd name="connsiteY4" fmla="*/ 4920343 h 4920343"/>
              <a:gd name="connsiteX5" fmla="*/ 1994 w 9987788"/>
              <a:gd name="connsiteY5" fmla="*/ 4119525 h 4920343"/>
              <a:gd name="connsiteX0" fmla="*/ 10003 w 9985823"/>
              <a:gd name="connsiteY0" fmla="*/ 2385996 h 4920343"/>
              <a:gd name="connsiteX1" fmla="*/ 29 w 9985823"/>
              <a:gd name="connsiteY1" fmla="*/ 0 h 4920343"/>
              <a:gd name="connsiteX2" fmla="*/ 9985823 w 9985823"/>
              <a:gd name="connsiteY2" fmla="*/ 0 h 4920343"/>
              <a:gd name="connsiteX3" fmla="*/ 9985823 w 9985823"/>
              <a:gd name="connsiteY3" fmla="*/ 4920343 h 4920343"/>
              <a:gd name="connsiteX4" fmla="*/ 29 w 9985823"/>
              <a:gd name="connsiteY4" fmla="*/ 4920343 h 4920343"/>
              <a:gd name="connsiteX5" fmla="*/ 29 w 9985823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5" fmla="*/ 191 w 9985985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0" fmla="*/ -1 w 9985793"/>
              <a:gd name="connsiteY0" fmla="*/ 0 h 4920343"/>
              <a:gd name="connsiteX1" fmla="*/ 9985793 w 9985793"/>
              <a:gd name="connsiteY1" fmla="*/ 0 h 4920343"/>
              <a:gd name="connsiteX2" fmla="*/ 9985793 w 9985793"/>
              <a:gd name="connsiteY2" fmla="*/ 4920343 h 4920343"/>
              <a:gd name="connsiteX0" fmla="*/ 0 w 2295500"/>
              <a:gd name="connsiteY0" fmla="*/ 0 h 4925526"/>
              <a:gd name="connsiteX1" fmla="*/ 2295500 w 2295500"/>
              <a:gd name="connsiteY1" fmla="*/ 5183 h 4925526"/>
              <a:gd name="connsiteX2" fmla="*/ 2295500 w 2295500"/>
              <a:gd name="connsiteY2" fmla="*/ 4925526 h 4925526"/>
              <a:gd name="connsiteX0" fmla="*/ 0 w 866754"/>
              <a:gd name="connsiteY0" fmla="*/ 2592 h 4920343"/>
              <a:gd name="connsiteX1" fmla="*/ 866754 w 866754"/>
              <a:gd name="connsiteY1" fmla="*/ 0 h 4920343"/>
              <a:gd name="connsiteX2" fmla="*/ 866754 w 866754"/>
              <a:gd name="connsiteY2" fmla="*/ 4920343 h 4920343"/>
              <a:gd name="connsiteX0" fmla="*/ 0 w 5588242"/>
              <a:gd name="connsiteY0" fmla="*/ 16034 h 4920343"/>
              <a:gd name="connsiteX1" fmla="*/ 5588242 w 5588242"/>
              <a:gd name="connsiteY1" fmla="*/ 0 h 4920343"/>
              <a:gd name="connsiteX2" fmla="*/ 5588242 w 5588242"/>
              <a:gd name="connsiteY2" fmla="*/ 4920343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8242" h="4920343">
                <a:moveTo>
                  <a:pt x="0" y="16034"/>
                </a:moveTo>
                <a:lnTo>
                  <a:pt x="5588242" y="0"/>
                </a:lnTo>
                <a:lnTo>
                  <a:pt x="5588242" y="4920343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AFE2AC-C0CD-C341-D205-1757883E3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7032B-312C-41F6-A167-F06FA02DE8A7}" type="datetime1">
              <a:rPr lang="de-DE" smtClean="0"/>
              <a:t>09.06.2023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DE103B-971E-9A9D-F1BB-CEC1A873B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CC9AF5-5FD5-B8DB-43A3-B996AD674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Beispiel: Beat </a:t>
            </a:r>
            <a:r>
              <a:rPr lang="de-DE" dirty="0" err="1"/>
              <a:t>extraction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17D514-2AF1-3E64-6067-EA3F15467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444" y="4487599"/>
            <a:ext cx="8977509" cy="1073825"/>
          </a:xfrm>
        </p:spPr>
        <p:txBody>
          <a:bodyPr anchor="t"/>
          <a:lstStyle/>
          <a:p>
            <a:r>
              <a:rPr lang="de-DE" dirty="0" err="1"/>
              <a:t>Estimated</a:t>
            </a:r>
            <a:r>
              <a:rPr lang="de-DE" dirty="0"/>
              <a:t> BPM: 108</a:t>
            </a:r>
          </a:p>
          <a:p>
            <a:r>
              <a:rPr lang="de-DE" dirty="0"/>
              <a:t>Real BPM: 118 (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>
                <a:hlinkClick r:id="rId2"/>
              </a:rPr>
              <a:t>Tunebat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pic>
        <p:nvPicPr>
          <p:cNvPr id="9" name="Grafik 8" descr="Ein Bild, das Reihe, Diagramm, Schrift, Screenshot enthält.&#10;&#10;Automatisch generierte Beschreibung">
            <a:extLst>
              <a:ext uri="{FF2B5EF4-FFF2-40B4-BE49-F238E27FC236}">
                <a16:creationId xmlns:a16="http://schemas.microsoft.com/office/drawing/2014/main" id="{12018B00-B5D4-FCCB-5105-FABE33E245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1" r="8702"/>
          <a:stretch/>
        </p:blipFill>
        <p:spPr>
          <a:xfrm>
            <a:off x="1309170" y="2068286"/>
            <a:ext cx="9573660" cy="23201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9D81800E-E1AD-54DC-1F99-792D76EA6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2FB29-55CB-4224-972B-7A7BF8F5BEE9}" type="datetime1">
              <a:rPr lang="de-DE" smtClean="0"/>
              <a:t>09.06.2023</a:t>
            </a:fld>
            <a:endParaRPr lang="en-US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D7AF3228-7C03-6BDC-DE46-B7C6CF715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64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D0C619-0EB9-7B6A-DFB5-E2F1A3D8D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86ECEB-E401-8D54-9A2E-81204541F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Vergleich von zwei Songs auf Ähnlichkeiten</a:t>
            </a:r>
          </a:p>
          <a:p>
            <a:r>
              <a:rPr lang="de-DE" dirty="0"/>
              <a:t>Ähnlichkeiten in Songstrukturen, Melodien, Frequenz-Spektrogrammen, …</a:t>
            </a:r>
          </a:p>
          <a:p>
            <a:r>
              <a:rPr lang="de-DE" dirty="0"/>
              <a:t>Benutzerfreundliche Webanwendung</a:t>
            </a:r>
          </a:p>
          <a:p>
            <a:r>
              <a:rPr lang="de-DE" dirty="0"/>
              <a:t>ggf. Verbindung zu API von Spotify/SoundCloud/YouTube/…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732F88-6F47-94C8-42F9-C83BAE644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02B5F-6E39-4CC7-AEEE-6C4266D7DC85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8F02446-5D85-344D-7F97-459EF346D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7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413AFD-8336-2619-5BF7-6223DE367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4FA56C-33F3-8F95-AEB3-B9F73FC8B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Beispielhafte Use-Cases:</a:t>
            </a:r>
          </a:p>
          <a:p>
            <a:pPr lvl="1"/>
            <a:r>
              <a:rPr lang="de-DE" dirty="0"/>
              <a:t>Plagiatserkennung</a:t>
            </a:r>
          </a:p>
          <a:p>
            <a:pPr lvl="1"/>
            <a:r>
              <a:rPr lang="de-DE" dirty="0"/>
              <a:t>Analyse von Musikwettbewerben</a:t>
            </a:r>
          </a:p>
          <a:p>
            <a:pPr lvl="1"/>
            <a:r>
              <a:rPr lang="de-DE" dirty="0" err="1"/>
              <a:t>Recommendation</a:t>
            </a:r>
            <a:r>
              <a:rPr lang="de-DE" dirty="0"/>
              <a:t> </a:t>
            </a:r>
            <a:r>
              <a:rPr lang="de-DE" dirty="0" err="1"/>
              <a:t>Engines</a:t>
            </a:r>
            <a:endParaRPr lang="de-DE" dirty="0"/>
          </a:p>
          <a:p>
            <a:pPr lvl="1"/>
            <a:r>
              <a:rPr lang="de-DE" dirty="0"/>
              <a:t>Ähnlichkeit von Covern zum Original</a:t>
            </a:r>
          </a:p>
          <a:p>
            <a:pPr lvl="1"/>
            <a:r>
              <a:rPr lang="de-DE" dirty="0"/>
              <a:t>Erkennung von Urheberrechtsverstößen</a:t>
            </a:r>
          </a:p>
          <a:p>
            <a:pPr lvl="1"/>
            <a:r>
              <a:rPr lang="de-DE" dirty="0"/>
              <a:t>Genre-Klassifikation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E25897-97B1-86BB-4DD8-1B9D12471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4B828-6696-4B00-B370-3C56EA3873DD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A0D06B-522C-51CB-FF2E-24EA7B0BC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55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1728A9-082F-4261-1DE0-304DEA03D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Design - Webanwendung</a:t>
            </a:r>
          </a:p>
        </p:txBody>
      </p:sp>
      <p:pic>
        <p:nvPicPr>
          <p:cNvPr id="4" name="Inhaltsplatzhalter 8" descr="Ein Bild, das Elektronik, Text, Handy, Screenshot enthält.&#10;&#10;Automatisch generierte Beschreibung">
            <a:extLst>
              <a:ext uri="{FF2B5EF4-FFF2-40B4-BE49-F238E27FC236}">
                <a16:creationId xmlns:a16="http://schemas.microsoft.com/office/drawing/2014/main" id="{51528EDE-0DE3-A2B2-2D73-F6B9DA288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8339" y="1842105"/>
            <a:ext cx="6235321" cy="39749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98B0ACC-F189-9787-9B13-D2D788570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21E8-3F5B-4D78-8E16-96DFDF51E749}" type="datetime1">
              <a:rPr lang="de-DE" smtClean="0"/>
              <a:t>09.06.2023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9B19B2-EED2-94B9-1ED6-2C0CF94E7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763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17F71-668A-96FC-1B38-1796B982C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Visualisierung von SOUND</a:t>
            </a:r>
          </a:p>
        </p:txBody>
      </p:sp>
      <p:pic>
        <p:nvPicPr>
          <p:cNvPr id="5" name="Grafik 4" descr="Ein Bild, das Reihe, Diagramm, Screenshot enthält.&#10;&#10;Automatisch generierte Beschreibung">
            <a:extLst>
              <a:ext uri="{FF2B5EF4-FFF2-40B4-BE49-F238E27FC236}">
                <a16:creationId xmlns:a16="http://schemas.microsoft.com/office/drawing/2014/main" id="{479D7706-3B1C-561D-79D6-43E927559D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r="8549"/>
          <a:stretch/>
        </p:blipFill>
        <p:spPr>
          <a:xfrm>
            <a:off x="2438782" y="2209052"/>
            <a:ext cx="7314436" cy="28800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0E156EA0-60BE-F8F0-4586-6BBB54E31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A5147-D76F-486B-839D-85537E81A9F9}" type="datetime1">
              <a:rPr lang="de-DE" smtClean="0"/>
              <a:t>09.06.2023</a:t>
            </a:fld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08D3AEF-CF2B-83E3-1E93-3BDCDB72C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72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17F71-668A-96FC-1B38-1796B982C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Visualisierung von SOUND</a:t>
            </a:r>
          </a:p>
        </p:txBody>
      </p:sp>
      <p:pic>
        <p:nvPicPr>
          <p:cNvPr id="7" name="Grafik 6" descr="Ein Bild, das Screenshot, Text, lila enthält.&#10;&#10;Automatisch generierte Beschreibung">
            <a:extLst>
              <a:ext uri="{FF2B5EF4-FFF2-40B4-BE49-F238E27FC236}">
                <a16:creationId xmlns:a16="http://schemas.microsoft.com/office/drawing/2014/main" id="{02C47317-DEDE-B094-EE2A-2F0F405B14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9" t="3467" r="16117"/>
          <a:stretch/>
        </p:blipFill>
        <p:spPr>
          <a:xfrm>
            <a:off x="2223407" y="2128158"/>
            <a:ext cx="7745186" cy="32027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0A86E1B2-7AEA-3214-A760-E9FD65F6A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DEFB9-0043-4878-B163-6FDBBAB97689}" type="datetime1">
              <a:rPr lang="de-DE" smtClean="0"/>
              <a:t>09.06.2023</a:t>
            </a:fld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6FA7374-4E65-3433-5F7C-985ECEDAB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710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17F71-668A-96FC-1B38-1796B982C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Visualisierung von SOUND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4EA694A-7B74-4E62-923F-3D653B0B0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5841" y="1826698"/>
            <a:ext cx="5200317" cy="39420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59528E54-19CE-B106-B4F5-21CC6DC9D294}"/>
              </a:ext>
            </a:extLst>
          </p:cNvPr>
          <p:cNvSpPr txBox="1"/>
          <p:nvPr/>
        </p:nvSpPr>
        <p:spPr>
          <a:xfrm>
            <a:off x="849085" y="5919335"/>
            <a:ext cx="704305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/>
              <a:t>https://librosa.org/doc/main/generated/librosa.display.waveshow.html</a:t>
            </a:r>
          </a:p>
        </p:txBody>
      </p:sp>
      <p:sp>
        <p:nvSpPr>
          <p:cNvPr id="14" name="Datumsplatzhalter 13">
            <a:extLst>
              <a:ext uri="{FF2B5EF4-FFF2-40B4-BE49-F238E27FC236}">
                <a16:creationId xmlns:a16="http://schemas.microsoft.com/office/drawing/2014/main" id="{4C82BD6C-2D03-5A3B-0560-6E66C3B27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DAD9B-608B-4D88-BEE9-09FF67AA9722}" type="datetime1">
              <a:rPr lang="de-DE" smtClean="0"/>
              <a:t>09.06.2023</a:t>
            </a:fld>
            <a:endParaRPr lang="en-US"/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E8DBDE60-76D1-9D4F-1165-A6A2B9130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597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CB4E7C-3A14-1433-B160-7D18576DB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E20675-6D26-178C-4703-F2E4B966B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Python Audio Module</a:t>
            </a:r>
          </a:p>
          <a:p>
            <a:pPr lvl="1"/>
            <a:r>
              <a:rPr lang="de-DE" dirty="0" err="1"/>
              <a:t>librosa</a:t>
            </a:r>
            <a:endParaRPr lang="de-DE" dirty="0"/>
          </a:p>
          <a:p>
            <a:pPr lvl="1"/>
            <a:r>
              <a:rPr lang="de-DE" dirty="0" err="1"/>
              <a:t>pydub</a:t>
            </a:r>
            <a:endParaRPr lang="de-DE" dirty="0"/>
          </a:p>
          <a:p>
            <a:pPr lvl="1"/>
            <a:r>
              <a:rPr lang="de-DE" dirty="0" err="1"/>
              <a:t>wave</a:t>
            </a:r>
            <a:endParaRPr lang="de-DE" dirty="0"/>
          </a:p>
          <a:p>
            <a:pPr lvl="1"/>
            <a:r>
              <a:rPr lang="de-DE" dirty="0" err="1"/>
              <a:t>scikit-learn</a:t>
            </a:r>
            <a:endParaRPr lang="de-DE" dirty="0"/>
          </a:p>
          <a:p>
            <a:pPr lvl="1"/>
            <a:r>
              <a:rPr lang="de-DE" dirty="0" err="1"/>
              <a:t>torchaudio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A7D292-3034-46D2-F93A-EC077BD27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3D764-7AA1-4E05-A4B8-F9D5715E5027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FED40F1-3D9B-C4CF-8D3D-236F8534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3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CB4E7C-3A14-1433-B160-7D18576DB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E20675-6D26-178C-4703-F2E4B966B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Mögliche Methoden:</a:t>
            </a:r>
          </a:p>
          <a:p>
            <a:pPr lvl="1"/>
            <a:r>
              <a:rPr lang="de-DE" dirty="0"/>
              <a:t>Dynamic time </a:t>
            </a:r>
            <a:r>
              <a:rPr lang="de-DE" dirty="0" err="1"/>
              <a:t>warping</a:t>
            </a:r>
            <a:endParaRPr lang="de-DE" dirty="0"/>
          </a:p>
          <a:p>
            <a:pPr lvl="1"/>
            <a:r>
              <a:rPr lang="de-DE" dirty="0"/>
              <a:t>Mel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Cepstral</a:t>
            </a:r>
            <a:r>
              <a:rPr lang="de-DE" dirty="0"/>
              <a:t> </a:t>
            </a:r>
            <a:r>
              <a:rPr lang="de-DE" dirty="0" err="1"/>
              <a:t>Coefficient</a:t>
            </a:r>
            <a:r>
              <a:rPr lang="de-DE" dirty="0"/>
              <a:t> (für Feature </a:t>
            </a:r>
            <a:r>
              <a:rPr lang="de-DE" dirty="0" err="1"/>
              <a:t>Extraction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Fourrier</a:t>
            </a:r>
            <a:r>
              <a:rPr lang="de-DE" dirty="0"/>
              <a:t> Transformation</a:t>
            </a:r>
          </a:p>
          <a:p>
            <a:pPr lvl="1"/>
            <a:r>
              <a:rPr lang="de-DE" dirty="0"/>
              <a:t>Audio fingerprinting, z.B. </a:t>
            </a:r>
            <a:r>
              <a:rPr lang="de-DE" dirty="0" err="1"/>
              <a:t>Chromaprint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611738-09FE-18AB-68F0-75BA36827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7262B-6A31-4F95-94C8-FBDB556736B3}" type="datetime1">
              <a:rPr lang="de-DE" smtClean="0"/>
              <a:t>09.06.2023</a:t>
            </a:fld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8283E10-FB58-63A3-459D-F12B53FCD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26277"/>
      </p:ext>
    </p:extLst>
  </p:cSld>
  <p:clrMapOvr>
    <a:masterClrMapping/>
  </p:clrMapOvr>
</p:sld>
</file>

<file path=ppt/theme/theme1.xml><?xml version="1.0" encoding="utf-8"?>
<a:theme xmlns:a="http://schemas.openxmlformats.org/drawingml/2006/main" name="LimelightVTI">
  <a:themeElements>
    <a:clrScheme name="AnalogousFromLightSeedLeftStep">
      <a:dk1>
        <a:srgbClr val="000000"/>
      </a:dk1>
      <a:lt1>
        <a:srgbClr val="FFFFFF"/>
      </a:lt1>
      <a:dk2>
        <a:srgbClr val="272441"/>
      </a:dk2>
      <a:lt2>
        <a:srgbClr val="E2E3E8"/>
      </a:lt2>
      <a:accent1>
        <a:srgbClr val="B1A141"/>
      </a:accent1>
      <a:accent2>
        <a:srgbClr val="E98A3F"/>
      </a:accent2>
      <a:accent3>
        <a:srgbClr val="EE716E"/>
      </a:accent3>
      <a:accent4>
        <a:srgbClr val="EB4E8C"/>
      </a:accent4>
      <a:accent5>
        <a:srgbClr val="EE6ED6"/>
      </a:accent5>
      <a:accent6>
        <a:srgbClr val="C74EEB"/>
      </a:accent6>
      <a:hlink>
        <a:srgbClr val="6973AE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</Words>
  <Application>Microsoft Office PowerPoint</Application>
  <PresentationFormat>Breitbild</PresentationFormat>
  <Paragraphs>56</Paragraphs>
  <Slides>10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Trade Gothic Next Cond</vt:lpstr>
      <vt:lpstr>Trade Gothic Next Light</vt:lpstr>
      <vt:lpstr>LimelightVTI</vt:lpstr>
      <vt:lpstr>Audio Similarity</vt:lpstr>
      <vt:lpstr>Audio Similarity</vt:lpstr>
      <vt:lpstr>Audio SImilarity</vt:lpstr>
      <vt:lpstr>Design - Webanwendung</vt:lpstr>
      <vt:lpstr>Visualisierung von SOUND</vt:lpstr>
      <vt:lpstr>Visualisierung von SOUND</vt:lpstr>
      <vt:lpstr>Visualisierung von SOUND</vt:lpstr>
      <vt:lpstr>Audio Similarity</vt:lpstr>
      <vt:lpstr>Audio Similarity</vt:lpstr>
      <vt:lpstr>Beispiel: Beat extraction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 Similarity</dc:title>
  <dc:creator>Alisa Rogner</dc:creator>
  <cp:lastModifiedBy>Florian Frey</cp:lastModifiedBy>
  <cp:revision>6</cp:revision>
  <dcterms:created xsi:type="dcterms:W3CDTF">2023-05-22T11:47:17Z</dcterms:created>
  <dcterms:modified xsi:type="dcterms:W3CDTF">2023-06-09T14:30:54Z</dcterms:modified>
</cp:coreProperties>
</file>

<file path=docProps/thumbnail.jpeg>
</file>